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1" r:id="rId4"/>
    <p:sldId id="270" r:id="rId5"/>
    <p:sldId id="269" r:id="rId6"/>
    <p:sldId id="267" r:id="rId7"/>
    <p:sldId id="268" r:id="rId8"/>
    <p:sldId id="272" r:id="rId9"/>
    <p:sldId id="274" r:id="rId10"/>
    <p:sldId id="273" r:id="rId11"/>
    <p:sldId id="276" r:id="rId12"/>
    <p:sldId id="275" r:id="rId13"/>
    <p:sldId id="277" r:id="rId14"/>
    <p:sldId id="278" r:id="rId15"/>
    <p:sldId id="279" r:id="rId16"/>
    <p:sldId id="280" r:id="rId17"/>
    <p:sldId id="282" r:id="rId18"/>
    <p:sldId id="283" r:id="rId19"/>
    <p:sldId id="284" r:id="rId20"/>
    <p:sldId id="281" r:id="rId21"/>
    <p:sldId id="285" r:id="rId22"/>
    <p:sldId id="286" r:id="rId23"/>
    <p:sldId id="288" r:id="rId24"/>
    <p:sldId id="287" r:id="rId25"/>
    <p:sldId id="290" r:id="rId26"/>
    <p:sldId id="289" r:id="rId27"/>
    <p:sldId id="291" r:id="rId28"/>
    <p:sldId id="294" r:id="rId29"/>
    <p:sldId id="296" r:id="rId30"/>
    <p:sldId id="297" r:id="rId31"/>
    <p:sldId id="301" r:id="rId32"/>
    <p:sldId id="300" r:id="rId33"/>
    <p:sldId id="299" r:id="rId34"/>
    <p:sldId id="303" r:id="rId35"/>
    <p:sldId id="298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FF00"/>
    <a:srgbClr val="006666"/>
    <a:srgbClr val="0033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7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82B35-2A5C-471C-B503-AA62D8ED8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D8943-BFAB-4EBB-9E60-C74C1DF1D1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C02EE-4E23-45C5-93C8-7AFC2CD997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07E0D-5FA4-438E-8E74-BAF6B60D0E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3B97F-6809-4AA5-8A73-C58E12E7C6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6ABE0-D8B7-4C79-8B6E-4933F180B1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FE7C3-0010-40E2-B738-160F4EFA7C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5B7FF-3D8D-496D-A2F5-2958A2B2CE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03486-28A3-49F9-AF91-5E27578B4A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7F323-F251-486A-9589-E250DE9EBC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28C91-ED29-4B1B-B730-1583BCFB2D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EBC629-7467-4769-815C-8634EF3221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8680"/>
            <a:ext cx="8784976" cy="841375"/>
          </a:xfrm>
        </p:spPr>
        <p:txBody>
          <a:bodyPr/>
          <a:lstStyle/>
          <a:p>
            <a:pPr algn="l" eaLnBrk="0" hangingPunct="0"/>
            <a:r>
              <a:rPr lang="ru-RU" sz="1800" b="1" dirty="0" smtClean="0">
                <a:latin typeface="Times New Roman" pitchFamily="18" charset="0"/>
              </a:rPr>
              <a:t>Расставьте коэффициенты в схемах реакций. Укажите уравнения реакций 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разложения.</a:t>
            </a:r>
            <a:endParaRPr lang="ru-RU" sz="2000" dirty="0" smtClean="0"/>
          </a:p>
          <a:p>
            <a:pPr indent="88900" algn="l" eaLnBrk="0" hangingPunct="0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</a:rPr>
              <a:t>1.В</a:t>
            </a:r>
            <a:endParaRPr lang="ru-RU" sz="1800" dirty="0" smtClean="0"/>
          </a:p>
          <a:p>
            <a:pPr indent="627063" algn="l" eaLnBrk="0" hangingPunct="0"/>
            <a:r>
              <a:rPr lang="ru-RU" sz="2000" dirty="0" smtClean="0">
                <a:latin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</a:rPr>
              <a:t>) </a:t>
            </a:r>
            <a:r>
              <a:rPr lang="ru-RU" sz="1800" dirty="0" err="1" smtClean="0">
                <a:latin typeface="Times New Roman" pitchFamily="18" charset="0"/>
              </a:rPr>
              <a:t>NаОH</a:t>
            </a:r>
            <a:r>
              <a:rPr lang="ru-RU" sz="1800" dirty="0" smtClean="0">
                <a:latin typeface="Times New Roman" pitchFamily="18" charset="0"/>
              </a:rPr>
              <a:t> +НСI=NаСI+Н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                           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2)Nа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О+Н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О=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NаОН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3)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</a:rPr>
              <a:t>F</a:t>
            </a:r>
            <a:r>
              <a:rPr lang="ru-RU" sz="1800" dirty="0" smtClean="0">
                <a:latin typeface="Times New Roman" pitchFamily="18" charset="0"/>
              </a:rPr>
              <a:t>е(ОН)</a:t>
            </a:r>
            <a:r>
              <a:rPr lang="ru-RU" sz="1800" baseline="-30000" dirty="0" smtClean="0">
                <a:latin typeface="Times New Roman" pitchFamily="18" charset="0"/>
              </a:rPr>
              <a:t>3=</a:t>
            </a:r>
            <a:r>
              <a:rPr lang="ru-RU" sz="1800" dirty="0" smtClean="0">
                <a:latin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</a:rPr>
              <a:t>F</a:t>
            </a:r>
            <a:r>
              <a:rPr lang="ru-RU" sz="1800" dirty="0" smtClean="0">
                <a:latin typeface="Times New Roman" pitchFamily="18" charset="0"/>
              </a:rPr>
              <a:t>е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+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 О        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</a:rPr>
              <a:t>р.разложения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4)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</a:rPr>
              <a:t>C</a:t>
            </a:r>
            <a:r>
              <a:rPr lang="ru-RU" sz="1800" dirty="0" err="1" smtClean="0">
                <a:latin typeface="Times New Roman" pitchFamily="18" charset="0"/>
              </a:rPr>
              <a:t>uОН=</a:t>
            </a:r>
            <a:r>
              <a:rPr lang="ru-RU" sz="1800" dirty="0" smtClean="0">
                <a:latin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</a:rPr>
              <a:t>C</a:t>
            </a:r>
            <a:r>
              <a:rPr lang="ru-RU" sz="1800" dirty="0" smtClean="0">
                <a:latin typeface="Times New Roman" pitchFamily="18" charset="0"/>
              </a:rPr>
              <a:t>u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 О+Н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 О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р.разложения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5)</a:t>
            </a:r>
            <a:r>
              <a:rPr lang="en-US" sz="1800" dirty="0" smtClean="0">
                <a:latin typeface="Times New Roman" pitchFamily="18" charset="0"/>
              </a:rPr>
              <a:t>Zn</a:t>
            </a:r>
            <a:r>
              <a:rPr lang="ru-RU" sz="1800" dirty="0" smtClean="0">
                <a:latin typeface="Times New Roman" pitchFamily="18" charset="0"/>
              </a:rPr>
              <a:t>+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НСI= </a:t>
            </a:r>
            <a:r>
              <a:rPr lang="en-US" sz="1800" dirty="0" smtClean="0">
                <a:latin typeface="Times New Roman" pitchFamily="18" charset="0"/>
              </a:rPr>
              <a:t>Zn</a:t>
            </a:r>
            <a:r>
              <a:rPr lang="ru-RU" sz="1800" dirty="0" smtClean="0">
                <a:latin typeface="Times New Roman" pitchFamily="18" charset="0"/>
              </a:rPr>
              <a:t>СI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+ 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6)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4</a:t>
            </a:r>
            <a:r>
              <a:rPr lang="ru-RU" sz="1800" dirty="0" smtClean="0">
                <a:latin typeface="Times New Roman" pitchFamily="18" charset="0"/>
              </a:rPr>
              <a:t>HNО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=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4</a:t>
            </a:r>
            <a:r>
              <a:rPr lang="ru-RU" sz="1800" dirty="0" smtClean="0">
                <a:latin typeface="Times New Roman" pitchFamily="18" charset="0"/>
              </a:rPr>
              <a:t>NО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+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О+ О</a:t>
            </a:r>
            <a:r>
              <a:rPr lang="ru-RU" sz="1800" baseline="-30000" dirty="0" smtClean="0">
                <a:latin typeface="Times New Roman" pitchFamily="18" charset="0"/>
              </a:rPr>
              <a:t>2         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</a:rPr>
              <a:t>р.разложения</a:t>
            </a:r>
            <a:endParaRPr lang="ru-RU" sz="1800" dirty="0" smtClean="0"/>
          </a:p>
          <a:p>
            <a:pPr algn="l" eaLnBrk="0" hangingPunct="0"/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</a:rPr>
              <a:t>  2 .В</a:t>
            </a:r>
            <a:endParaRPr lang="ru-RU" sz="1800" dirty="0" smtClean="0"/>
          </a:p>
          <a:p>
            <a:pPr algn="l" eaLnBrk="0" hangingPunct="0"/>
            <a:r>
              <a:rPr lang="ru-RU" sz="1800" b="1" dirty="0" smtClean="0">
                <a:latin typeface="Times New Roman" pitchFamily="18" charset="0"/>
              </a:rPr>
              <a:t>Расставьте коэффициенты в схемах реакций. Укажите уравнения реакций 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</a:rPr>
              <a:t>соединения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1)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NаОH+</a:t>
            </a:r>
            <a:r>
              <a:rPr lang="en-US" sz="1800" dirty="0" smtClean="0">
                <a:latin typeface="Times New Roman" pitchFamily="18" charset="0"/>
              </a:rPr>
              <a:t>C </a:t>
            </a:r>
            <a:r>
              <a:rPr lang="ru-RU" sz="1800" dirty="0" smtClean="0">
                <a:latin typeface="Times New Roman" pitchFamily="18" charset="0"/>
              </a:rPr>
              <a:t>О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=Nа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</a:rPr>
              <a:t>C </a:t>
            </a:r>
            <a:r>
              <a:rPr lang="ru-RU" sz="1800" dirty="0" smtClean="0">
                <a:latin typeface="Times New Roman" pitchFamily="18" charset="0"/>
              </a:rPr>
              <a:t>О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+ 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   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2)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КNО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=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КNО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+ О</a:t>
            </a:r>
            <a:r>
              <a:rPr lang="ru-RU" sz="1800" baseline="-30000" dirty="0" smtClean="0">
                <a:latin typeface="Times New Roman" pitchFamily="18" charset="0"/>
              </a:rPr>
              <a:t>2  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3) N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 О</a:t>
            </a:r>
            <a:r>
              <a:rPr lang="ru-RU" sz="1800" baseline="-30000" dirty="0" smtClean="0">
                <a:latin typeface="Times New Roman" pitchFamily="18" charset="0"/>
              </a:rPr>
              <a:t>5</a:t>
            </a:r>
            <a:r>
              <a:rPr lang="ru-RU" sz="1800" dirty="0" smtClean="0">
                <a:latin typeface="Times New Roman" pitchFamily="18" charset="0"/>
              </a:rPr>
              <a:t>+ Н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О=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HNО</a:t>
            </a:r>
            <a:r>
              <a:rPr lang="ru-RU" sz="1800" baseline="-30000" dirty="0" smtClean="0">
                <a:latin typeface="Times New Roman" pitchFamily="18" charset="0"/>
              </a:rPr>
              <a:t>3           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р.соединения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4)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КСIО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=</a:t>
            </a:r>
            <a:r>
              <a:rPr lang="ru-RU" sz="1800" dirty="0" smtClean="0">
                <a:solidFill>
                  <a:srgbClr val="1F4E79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КСI+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О</a:t>
            </a:r>
            <a:r>
              <a:rPr lang="ru-RU" sz="1800" baseline="-30000" dirty="0" smtClean="0">
                <a:latin typeface="Times New Roman" pitchFamily="18" charset="0"/>
              </a:rPr>
              <a:t>2   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5)</a:t>
            </a:r>
            <a:r>
              <a:rPr lang="ru-RU" sz="1800" baseline="-30000" dirty="0" smtClean="0">
                <a:latin typeface="Times New Roman" pitchFamily="18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en-US" sz="1800" dirty="0" smtClean="0">
                <a:latin typeface="Times New Roman" pitchFamily="18" charset="0"/>
              </a:rPr>
              <a:t>C</a:t>
            </a:r>
            <a:r>
              <a:rPr lang="ru-RU" sz="1800" dirty="0" smtClean="0">
                <a:latin typeface="Times New Roman" pitchFamily="18" charset="0"/>
              </a:rPr>
              <a:t>аО+Р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О</a:t>
            </a:r>
            <a:r>
              <a:rPr lang="ru-RU" sz="1800" baseline="-30000" dirty="0" smtClean="0">
                <a:latin typeface="Times New Roman" pitchFamily="18" charset="0"/>
              </a:rPr>
              <a:t>5</a:t>
            </a:r>
            <a:r>
              <a:rPr lang="ru-RU" sz="1800" dirty="0" smtClean="0">
                <a:latin typeface="Times New Roman" pitchFamily="18" charset="0"/>
              </a:rPr>
              <a:t>=</a:t>
            </a:r>
            <a:r>
              <a:rPr lang="en-US" sz="1800" dirty="0" smtClean="0">
                <a:latin typeface="Times New Roman" pitchFamily="18" charset="0"/>
              </a:rPr>
              <a:t>C</a:t>
            </a:r>
            <a:r>
              <a:rPr lang="ru-RU" sz="1800" dirty="0" smtClean="0">
                <a:latin typeface="Times New Roman" pitchFamily="18" charset="0"/>
              </a:rPr>
              <a:t>а</a:t>
            </a:r>
            <a:r>
              <a:rPr lang="ru-RU" sz="1800" baseline="-30000" dirty="0" smtClean="0"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(РО</a:t>
            </a:r>
            <a:r>
              <a:rPr lang="ru-RU" sz="1800" baseline="-30000" dirty="0" smtClean="0">
                <a:latin typeface="Times New Roman" pitchFamily="18" charset="0"/>
              </a:rPr>
              <a:t>4</a:t>
            </a:r>
            <a:r>
              <a:rPr lang="ru-RU" sz="1800" dirty="0" smtClean="0">
                <a:latin typeface="Times New Roman" pitchFamily="18" charset="0"/>
              </a:rPr>
              <a:t>)</a:t>
            </a:r>
            <a:r>
              <a:rPr lang="ru-RU" sz="1800" baseline="-30000" dirty="0" smtClean="0">
                <a:latin typeface="Times New Roman" pitchFamily="18" charset="0"/>
              </a:rPr>
              <a:t>2        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р.соединения</a:t>
            </a:r>
            <a:r>
              <a:rPr lang="ru-RU" sz="1800" baseline="-30000" dirty="0" smtClean="0">
                <a:solidFill>
                  <a:srgbClr val="C00000"/>
                </a:solidFill>
                <a:latin typeface="Times New Roman" pitchFamily="18" charset="0"/>
              </a:rPr>
              <a:t>        </a:t>
            </a:r>
            <a:endParaRPr lang="ru-RU" sz="1800" dirty="0" smtClean="0"/>
          </a:p>
          <a:p>
            <a:pPr indent="627063" algn="l" eaLnBrk="0" hangingPunct="0"/>
            <a:r>
              <a:rPr lang="ru-RU" sz="1800" dirty="0" smtClean="0">
                <a:latin typeface="Times New Roman" pitchFamily="18" charset="0"/>
              </a:rPr>
              <a:t>6)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А</a:t>
            </a:r>
            <a:r>
              <a:rPr lang="en-US" sz="1800" dirty="0" smtClean="0">
                <a:latin typeface="Times New Roman" pitchFamily="18" charset="0"/>
              </a:rPr>
              <a:t>l</a:t>
            </a:r>
            <a:r>
              <a:rPr lang="ru-RU" sz="1800" dirty="0" smtClean="0">
                <a:latin typeface="Times New Roman" pitchFamily="18" charset="0"/>
              </a:rPr>
              <a:t>+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</a:rPr>
              <a:t>СI</a:t>
            </a:r>
            <a:r>
              <a:rPr lang="ru-RU" sz="1800" baseline="-30000" dirty="0" smtClean="0">
                <a:latin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</a:rPr>
              <a:t>=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</a:rPr>
              <a:t>2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А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l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СI</a:t>
            </a:r>
            <a:r>
              <a:rPr lang="ru-RU" sz="1800" baseline="-30000" dirty="0" smtClean="0">
                <a:solidFill>
                  <a:srgbClr val="C00000"/>
                </a:solidFill>
                <a:latin typeface="Times New Roman" pitchFamily="18" charset="0"/>
              </a:rPr>
              <a:t>3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                        р.соединения  </a:t>
            </a:r>
            <a:endParaRPr lang="ru-RU" sz="1800" dirty="0" smtClean="0"/>
          </a:p>
          <a:p>
            <a:pPr indent="627063" algn="l" eaLnBrk="0" hangingPunct="0"/>
            <a:r>
              <a:rPr lang="ru-RU" sz="1800" b="1" dirty="0" smtClean="0">
                <a:latin typeface="Times New Roman" pitchFamily="18" charset="0"/>
              </a:rPr>
              <a:t>Максимальный балл</a:t>
            </a:r>
            <a:r>
              <a:rPr lang="ru-RU" sz="1800" dirty="0" smtClean="0">
                <a:latin typeface="Times New Roman" pitchFamily="18" charset="0"/>
              </a:rPr>
              <a:t>-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</a:rPr>
              <a:t>9</a:t>
            </a:r>
            <a:r>
              <a:rPr lang="ru-RU" sz="1800" dirty="0" smtClean="0">
                <a:latin typeface="Times New Roman" pitchFamily="18" charset="0"/>
              </a:rPr>
              <a:t>                </a:t>
            </a:r>
            <a:r>
              <a:rPr lang="ru-RU" sz="1800" b="1" dirty="0" smtClean="0">
                <a:latin typeface="Times New Roman" pitchFamily="18" charset="0"/>
              </a:rPr>
              <a:t>Фактический балл</a:t>
            </a:r>
            <a:r>
              <a:rPr lang="ru-RU" sz="1800" dirty="0" smtClean="0">
                <a:latin typeface="Times New Roman" pitchFamily="18" charset="0"/>
              </a:rPr>
              <a:t>-</a:t>
            </a:r>
            <a:endParaRPr lang="ru-RU" sz="1800" dirty="0" smtClean="0"/>
          </a:p>
          <a:p>
            <a:pPr indent="627063" algn="l"/>
            <a:endParaRPr lang="ru-RU" sz="1800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5" name="Заголовок 4"/>
          <p:cNvSpPr txBox="1">
            <a:spLocks noGrp="1"/>
          </p:cNvSpPr>
          <p:nvPr>
            <p:ph type="ctrTitle"/>
          </p:nvPr>
        </p:nvSpPr>
        <p:spPr>
          <a:xfrm>
            <a:off x="1043608" y="0"/>
            <a:ext cx="6985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latin typeface="Book Antiqua" pitchFamily="18" charset="0"/>
                <a:cs typeface="+mn-cs"/>
              </a:rPr>
              <a:t>Проверь себя!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476672"/>
            <a:ext cx="6985000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Какой металл не будет  реагировать с разбавленной соляной кислотой?</a:t>
            </a:r>
            <a:r>
              <a:rPr lang="ru-RU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  <a:sym typeface="Wingdings" pitchFamily="2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6" name="Picture 2" descr="C:\Users\Олег\Desktop\56B4TdZ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88840"/>
            <a:ext cx="1958975" cy="1641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 descr="C:\Users\Олег\Desktop\1_6c91fcf3af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988840"/>
            <a:ext cx="2139950" cy="1581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C:\Users\Олег\Desktop\ferr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077072"/>
            <a:ext cx="2509838" cy="1606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1196752"/>
            <a:ext cx="6119813" cy="841375"/>
          </a:xfrm>
        </p:spPr>
        <p:txBody>
          <a:bodyPr/>
          <a:lstStyle/>
          <a:p>
            <a:pPr algn="l"/>
            <a:r>
              <a:rPr lang="ru-RU" sz="4800" i="1" dirty="0" smtClean="0">
                <a:solidFill>
                  <a:srgbClr val="C00000"/>
                </a:solidFill>
                <a:latin typeface="Bookman Old Style" pitchFamily="18" charset="0"/>
              </a:rPr>
              <a:t>Ответ:</a:t>
            </a:r>
            <a:r>
              <a:rPr lang="ru-RU" sz="4800" i="1" dirty="0" smtClean="0">
                <a:latin typeface="Bookman Old Style" pitchFamily="18" charset="0"/>
              </a:rPr>
              <a:t/>
            </a:r>
            <a:br>
              <a:rPr lang="ru-RU" sz="4800" i="1" dirty="0" smtClean="0">
                <a:latin typeface="Bookman Old Style" pitchFamily="18" charset="0"/>
              </a:rPr>
            </a:br>
            <a:r>
              <a:rPr lang="ru-RU" sz="4800" i="1" dirty="0" smtClean="0">
                <a:latin typeface="Bookman Old Style" pitchFamily="18" charset="0"/>
              </a:rPr>
              <a:t>медь.</a:t>
            </a:r>
            <a:endParaRPr lang="ru-RU" sz="4800" dirty="0">
              <a:solidFill>
                <a:srgbClr val="003366"/>
              </a:solidFill>
              <a:latin typeface="Bookman Old Style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56B4TdZ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060848"/>
            <a:ext cx="3752645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620688"/>
            <a:ext cx="8280920" cy="147002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Какой из металлов  не будет вытеснять серебро из раствора нитрата серебра ?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3" descr="C:\Users\Олег\Desktop\130826031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132856"/>
            <a:ext cx="2351088" cy="2149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C:\Users\Олег\Desktop\large-gold-nugg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3422" y="4437112"/>
            <a:ext cx="224665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25"/>
          <p:cNvSpPr>
            <a:spLocks noChangeArrowheads="1"/>
          </p:cNvSpPr>
          <p:nvPr/>
        </p:nvSpPr>
        <p:spPr bwMode="auto">
          <a:xfrm>
            <a:off x="2771801" y="4437112"/>
            <a:ext cx="151216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/>
              <a:t>Au</a:t>
            </a:r>
            <a:endParaRPr lang="ru-RU" sz="4000" dirty="0"/>
          </a:p>
        </p:txBody>
      </p:sp>
      <p:pic>
        <p:nvPicPr>
          <p:cNvPr id="8" name="Picture 2" descr="C:\Users\Олег\Desktop\56B4TdZ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636912"/>
            <a:ext cx="2055366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92696"/>
            <a:ext cx="6119813" cy="841375"/>
          </a:xfrm>
        </p:spPr>
        <p:txBody>
          <a:bodyPr/>
          <a:lstStyle/>
          <a:p>
            <a:pPr algn="l"/>
            <a:r>
              <a:rPr lang="ru-RU" sz="4400" i="1" dirty="0" smtClean="0">
                <a:solidFill>
                  <a:srgbClr val="C00000"/>
                </a:solidFill>
                <a:latin typeface="Bookman Old Style" pitchFamily="18" charset="0"/>
              </a:rPr>
              <a:t>Ответ:</a:t>
            </a:r>
            <a:r>
              <a:rPr lang="ru-RU" sz="4400" i="1" dirty="0" smtClean="0">
                <a:latin typeface="Bookman Old Style" pitchFamily="18" charset="0"/>
              </a:rPr>
              <a:t/>
            </a:r>
            <a:br>
              <a:rPr lang="ru-RU" sz="4400" i="1" dirty="0" smtClean="0">
                <a:latin typeface="Bookman Old Style" pitchFamily="18" charset="0"/>
              </a:rPr>
            </a:br>
            <a:r>
              <a:rPr lang="ru-RU" sz="4400" i="1" dirty="0" smtClean="0">
                <a:latin typeface="Bookman Old Style" pitchFamily="18" charset="0"/>
              </a:rPr>
              <a:t>Золото</a:t>
            </a:r>
            <a:endParaRPr lang="ru-RU" sz="4400" dirty="0" smtClean="0">
              <a:latin typeface="Bookman Old Style" pitchFamily="18" charset="0"/>
            </a:endParaRPr>
          </a:p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5" descr="C:\Users\Олег\Desktop\large-gold-nugg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132856"/>
            <a:ext cx="5997575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620688"/>
            <a:ext cx="6985000" cy="1008385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Восстановите запись 1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2060848"/>
            <a:ext cx="7128792" cy="841375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   +        = Al2(SO4)3 + H2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</a:t>
            </a:r>
            <a:endParaRPr lang="ru-RU" sz="4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vopros-krasnii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204864"/>
            <a:ext cx="7048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548680"/>
            <a:ext cx="8136904" cy="1800200"/>
          </a:xfrm>
        </p:spPr>
        <p:txBody>
          <a:bodyPr/>
          <a:lstStyle/>
          <a:p>
            <a:pPr algn="l"/>
            <a:r>
              <a:rPr lang="ru-RU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2Al + 3H2SO4 = Al2(SO4)3 + 3H2</a:t>
            </a:r>
            <a:endParaRPr lang="ru-RU" sz="4000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844824"/>
            <a:ext cx="7920880" cy="841375"/>
          </a:xfrm>
        </p:spPr>
        <p:txBody>
          <a:bodyPr/>
          <a:lstStyle/>
          <a:p>
            <a:r>
              <a:rPr lang="en-US" sz="4400" dirty="0" smtClean="0">
                <a:sym typeface="Wingdings" pitchFamily="2" charset="2"/>
              </a:rPr>
              <a:t>Mg +</a:t>
            </a:r>
            <a:r>
              <a:rPr lang="en-US" sz="4400" dirty="0" err="1" smtClean="0">
                <a:sym typeface="Wingdings" pitchFamily="2" charset="2"/>
              </a:rPr>
              <a:t>HBr</a:t>
            </a:r>
            <a:r>
              <a:rPr lang="en-US" sz="4400" dirty="0" smtClean="0">
                <a:sym typeface="Wingdings" pitchFamily="2" charset="2"/>
              </a:rPr>
              <a:t> </a:t>
            </a:r>
            <a:r>
              <a:rPr lang="ru-RU" sz="4400" dirty="0" smtClean="0">
                <a:sym typeface="Symbol"/>
              </a:rPr>
              <a:t></a:t>
            </a:r>
            <a:r>
              <a:rPr lang="en-US" sz="4400" dirty="0" smtClean="0">
                <a:sym typeface="Wingdings" pitchFamily="2" charset="2"/>
              </a:rPr>
              <a:t>           + H2</a:t>
            </a:r>
            <a:r>
              <a:rPr lang="en-US" sz="4400" dirty="0" smtClean="0">
                <a:sym typeface="Symbol"/>
              </a:rPr>
              <a:t>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620688"/>
            <a:ext cx="6985000" cy="864369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Восстановите запись 2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6" name="Picture 2" descr="C:\Users\Олег\Desktop\vopros-jelti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704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836712"/>
            <a:ext cx="7992566" cy="1470025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Ответ: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en-US" dirty="0" smtClean="0">
                <a:sym typeface="Wingdings" pitchFamily="2" charset="2"/>
              </a:rPr>
              <a:t>Mg +2HBr </a:t>
            </a:r>
            <a:r>
              <a:rPr lang="ru-RU" dirty="0" smtClean="0">
                <a:sym typeface="Symbol"/>
              </a:rPr>
              <a:t></a:t>
            </a:r>
            <a:r>
              <a:rPr lang="en-US" dirty="0" smtClean="0">
                <a:sym typeface="Wingdings" pitchFamily="2" charset="2"/>
              </a:rPr>
              <a:t>  MgBr</a:t>
            </a:r>
            <a:r>
              <a:rPr lang="en-US" sz="32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 + H</a:t>
            </a:r>
            <a:r>
              <a:rPr lang="en-US" sz="28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Symbol"/>
              </a:rPr>
              <a:t></a:t>
            </a:r>
            <a:br>
              <a:rPr lang="en-US" dirty="0" smtClean="0">
                <a:sym typeface="Symbol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084763"/>
            <a:ext cx="6119813" cy="841375"/>
          </a:xfrm>
        </p:spPr>
        <p:txBody>
          <a:bodyPr/>
          <a:lstStyle/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628800"/>
            <a:ext cx="6985000" cy="1470025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Восстановите запись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ym typeface="Wingdings" pitchFamily="2" charset="2"/>
              </a:rPr>
              <a:t>Zn  +      </a:t>
            </a:r>
            <a:r>
              <a:rPr lang="ru-RU" dirty="0" smtClean="0">
                <a:sym typeface="Symbol"/>
              </a:rPr>
              <a:t> </a:t>
            </a:r>
            <a:r>
              <a:rPr lang="en-US" dirty="0" smtClean="0">
                <a:sym typeface="Wingdings" pitchFamily="2" charset="2"/>
              </a:rPr>
              <a:t>ZnSO</a:t>
            </a:r>
            <a:r>
              <a:rPr lang="en-US" sz="28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 + H</a:t>
            </a:r>
            <a:r>
              <a:rPr lang="en-US" sz="28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Symbol"/>
              </a:rPr>
              <a:t> 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vopros-zelenii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852936"/>
            <a:ext cx="704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764704"/>
            <a:ext cx="7920558" cy="147002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Ответ: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sym typeface="Wingdings" pitchFamily="2" charset="2"/>
              </a:rPr>
              <a:t>Zn  + H</a:t>
            </a:r>
            <a:r>
              <a:rPr lang="en-US" sz="36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SO</a:t>
            </a:r>
            <a:r>
              <a:rPr lang="en-US" sz="36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ru-RU" dirty="0" smtClean="0">
                <a:sym typeface="Symbol" pitchFamily="18" charset="2"/>
              </a:rPr>
              <a:t> </a:t>
            </a:r>
            <a:r>
              <a:rPr lang="en-US" dirty="0" smtClean="0">
                <a:sym typeface="Wingdings" pitchFamily="2" charset="2"/>
              </a:rPr>
              <a:t>ZnSO</a:t>
            </a:r>
            <a:r>
              <a:rPr lang="en-US" sz="28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 + H</a:t>
            </a:r>
            <a:r>
              <a:rPr lang="en-US" sz="28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Symbol" pitchFamily="18" charset="2"/>
              </a:rPr>
              <a:t> </a:t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88640"/>
            <a:ext cx="8496944" cy="432048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</a:rPr>
              <a:t>Установите соответствие между схемой и характеристикой реакции.</a:t>
            </a:r>
            <a:endParaRPr lang="ru-RU" sz="1800" dirty="0" smtClean="0"/>
          </a:p>
          <a:p>
            <a:pPr algn="l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</a:rPr>
              <a:t>1.В </a:t>
            </a:r>
            <a:endParaRPr lang="ru-RU" sz="1600" b="1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27584" y="548680"/>
          <a:ext cx="7992888" cy="224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482453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СХЕМА РЕАКЦИИ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ХАРАКТЕРИСТИКА  РЕАКЦИИ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eaLnBrk="0" hangingPunct="0"/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              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V</a:t>
                      </a:r>
                      <a:r>
                        <a:rPr lang="ru-RU" sz="1400" baseline="-30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О</a:t>
                      </a:r>
                      <a:r>
                        <a:rPr lang="ru-RU" sz="1400" baseline="-30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5</a:t>
                      </a:r>
                      <a:endParaRPr lang="ru-RU" sz="1400" dirty="0" smtClean="0"/>
                    </a:p>
                    <a:p>
                      <a:pPr eaLnBrk="0" hangingPunct="0"/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А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)SO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+ О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→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SO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3 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</a:rPr>
                        <a:t>1) разложения, каталитическая</a:t>
                      </a:r>
                      <a:endParaRPr lang="ru-RU" sz="1400" dirty="0"/>
                    </a:p>
                    <a:p>
                      <a:pPr eaLnBrk="0" hangingPunct="0"/>
                      <a:r>
                        <a:rPr lang="ru-RU" sz="14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)соединения, некаталитическая</a:t>
                      </a:r>
                      <a:endParaRPr lang="ru-RU" sz="1400" dirty="0" smtClean="0"/>
                    </a:p>
                    <a:p>
                      <a:pPr eaLnBrk="0" hangingPunct="0"/>
                      <a:r>
                        <a:rPr lang="ru-RU" sz="1400" dirty="0" smtClean="0">
                          <a:latin typeface="Times New Roman" pitchFamily="18" charset="0"/>
                        </a:rPr>
                        <a:t>3)разложения, эндотермическая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4)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 соединения,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каталитическая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eaLnBrk="0" hangingPunct="0"/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   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М</a:t>
                      </a:r>
                      <a:r>
                        <a:rPr lang="ru-RU" sz="1400" baseline="-30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nО</a:t>
                      </a:r>
                      <a:r>
                        <a:rPr lang="ru-RU" sz="1400" baseline="-30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2</a:t>
                      </a:r>
                      <a:endParaRPr lang="ru-RU" sz="1400" dirty="0" smtClean="0"/>
                    </a:p>
                    <a:p>
                      <a:pPr eaLnBrk="0" hangingPunct="0"/>
                      <a:r>
                        <a:rPr lang="ru-RU" sz="1400" dirty="0" smtClean="0">
                          <a:latin typeface="Times New Roman" pitchFamily="18" charset="0"/>
                        </a:rPr>
                        <a:t>Б)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Н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О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 →Н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О+ О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endParaRPr lang="en-US" sz="1400" baseline="-30000" dirty="0" smtClean="0">
                        <a:latin typeface="Times New Roman" pitchFamily="18" charset="0"/>
                      </a:endParaRPr>
                    </a:p>
                    <a:p>
                      <a:pPr eaLnBrk="0" hangingPunct="0"/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en-US" sz="1400" baseline="-30000" dirty="0" smtClean="0">
                          <a:latin typeface="Times New Roman" pitchFamily="18" charset="0"/>
                        </a:rPr>
                        <a:t>                           </a:t>
                      </a:r>
                      <a:r>
                        <a:rPr lang="ru-RU" sz="1400" baseline="-30000" dirty="0" err="1" smtClean="0">
                          <a:latin typeface="Times New Roman" pitchFamily="18" charset="0"/>
                        </a:rPr>
                        <a:t>t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 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</a:rPr>
                        <a:t>В)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</a:rPr>
                        <a:t>F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е(ОН)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→</a:t>
                      </a:r>
                      <a:r>
                        <a:rPr lang="en-US" sz="1400" dirty="0" smtClean="0">
                          <a:latin typeface="Times New Roman" pitchFamily="18" charset="0"/>
                        </a:rPr>
                        <a:t>F</a:t>
                      </a:r>
                      <a:r>
                        <a:rPr lang="ru-RU" sz="1400" dirty="0" err="1" smtClean="0">
                          <a:latin typeface="Times New Roman" pitchFamily="18" charset="0"/>
                        </a:rPr>
                        <a:t>еО+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 Н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О</a:t>
                      </a:r>
                      <a:endParaRPr lang="en-US" sz="1400" dirty="0" smtClean="0">
                        <a:latin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</a:rPr>
                        <a:t> </a:t>
                      </a:r>
                      <a:endParaRPr lang="ru-RU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99592" y="3645024"/>
          <a:ext cx="7992888" cy="173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4824536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СХЕМА РЕАКЦИИ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ХАРАКТЕРИСТИКА  РЕАКЦИИ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eaLnBrk="0" hangingPunct="0"/>
                      <a:r>
                        <a:rPr lang="en-US" sz="16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                  </a:t>
                      </a:r>
                      <a:r>
                        <a:rPr lang="en-US" sz="1600" dirty="0" smtClean="0">
                          <a:latin typeface="Times New Roman" pitchFamily="18" charset="0"/>
                        </a:rPr>
                        <a:t>F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е</a:t>
                      </a:r>
                      <a:endParaRPr lang="ru-RU" sz="1600" dirty="0" smtClean="0"/>
                    </a:p>
                    <a:p>
                      <a:pPr eaLnBrk="0" hangingPunct="0"/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А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) N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+ Н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→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N Н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3 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+Q</a:t>
                      </a:r>
                      <a:endParaRPr lang="ru-RU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</a:rPr>
                        <a:t>1) разложения, каталитическая</a:t>
                      </a:r>
                      <a:endParaRPr lang="ru-RU" sz="1400" dirty="0"/>
                    </a:p>
                    <a:p>
                      <a:pPr eaLnBrk="0" hangingPunct="0"/>
                      <a:r>
                        <a:rPr lang="ru-RU" sz="14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400" baseline="-300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)соединения, эндотермическая</a:t>
                      </a:r>
                      <a:endParaRPr lang="ru-RU" sz="1400" dirty="0" smtClean="0"/>
                    </a:p>
                    <a:p>
                      <a:pPr eaLnBrk="0" hangingPunct="0"/>
                      <a:r>
                        <a:rPr lang="ru-RU" sz="1400" dirty="0" smtClean="0">
                          <a:latin typeface="Times New Roman" pitchFamily="18" charset="0"/>
                        </a:rPr>
                        <a:t>3)разложения, эндотермическая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4)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 соединения,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каталитическая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eaLnBrk="0" hangingPunct="0"/>
                      <a:r>
                        <a:rPr lang="ru-RU" sz="1600" dirty="0" smtClean="0">
                          <a:latin typeface="Times New Roman" pitchFamily="18" charset="0"/>
                        </a:rPr>
                        <a:t>Б) N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+ О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 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→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NО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-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Q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</a:rPr>
                        <a:t>В) </a:t>
                      </a:r>
                      <a:r>
                        <a:rPr lang="en-US" sz="1600" dirty="0" smtClean="0">
                          <a:latin typeface="Times New Roman" pitchFamily="18" charset="0"/>
                        </a:rPr>
                        <a:t>C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а(ОН)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→ </a:t>
                      </a:r>
                      <a:r>
                        <a:rPr lang="en-US" sz="1600" dirty="0" smtClean="0">
                          <a:latin typeface="Times New Roman" pitchFamily="18" charset="0"/>
                        </a:rPr>
                        <a:t>C</a:t>
                      </a:r>
                      <a:r>
                        <a:rPr lang="ru-RU" sz="1600" dirty="0" err="1" smtClean="0">
                          <a:latin typeface="Times New Roman" pitchFamily="18" charset="0"/>
                        </a:rPr>
                        <a:t>аО+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 Н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2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О   -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  </a:t>
                      </a:r>
                      <a:r>
                        <a:rPr lang="ru-RU" sz="1600" dirty="0" smtClean="0">
                          <a:latin typeface="Times New Roman" pitchFamily="18" charset="0"/>
                        </a:rPr>
                        <a:t>Q</a:t>
                      </a:r>
                      <a:r>
                        <a:rPr lang="ru-RU" sz="1600" baseline="-30000" dirty="0" smtClean="0">
                          <a:latin typeface="Times New Roman" pitchFamily="18" charset="0"/>
                        </a:rPr>
                        <a:t> </a:t>
                      </a:r>
                      <a:endParaRPr lang="ru-RU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25"/>
          <p:cNvGraphicFramePr>
            <a:graphicFrameLocks/>
          </p:cNvGraphicFramePr>
          <p:nvPr/>
        </p:nvGraphicFramePr>
        <p:xfrm>
          <a:off x="2843808" y="2708920"/>
          <a:ext cx="2680447" cy="736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87506"/>
                <a:gridCol w="726141"/>
                <a:gridCol w="1066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95536" y="3645024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2.В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059832" y="5589240"/>
          <a:ext cx="2411507" cy="8655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72738"/>
                <a:gridCol w="776236"/>
                <a:gridCol w="962533"/>
              </a:tblGrid>
              <a:tr h="4997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1995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8280598" cy="1470025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Восстановите запись 4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en-US" sz="6000" dirty="0" smtClean="0"/>
              <a:t> </a:t>
            </a:r>
            <a:r>
              <a:rPr lang="ru-RU" sz="6000" dirty="0" smtClean="0"/>
              <a:t> +</a:t>
            </a:r>
            <a:r>
              <a:rPr lang="en-US" sz="6000" dirty="0" smtClean="0"/>
              <a:t> </a:t>
            </a:r>
            <a:r>
              <a:rPr lang="en-US" sz="6000" dirty="0" err="1" smtClean="0"/>
              <a:t>HCl</a:t>
            </a:r>
            <a:r>
              <a:rPr lang="ru-RU" sz="6000" dirty="0" smtClean="0"/>
              <a:t> </a:t>
            </a:r>
            <a:r>
              <a:rPr lang="ru-RU" sz="6000" dirty="0" smtClean="0">
                <a:sym typeface="Symbol" pitchFamily="18" charset="2"/>
              </a:rPr>
              <a:t></a:t>
            </a:r>
            <a:r>
              <a:rPr lang="ru-RU" sz="6000" dirty="0" smtClean="0"/>
              <a:t> </a:t>
            </a:r>
            <a:r>
              <a:rPr lang="en-US" sz="6000" dirty="0" err="1" smtClean="0"/>
              <a:t>FeCl</a:t>
            </a:r>
            <a:r>
              <a:rPr lang="ru-RU" dirty="0" smtClean="0"/>
              <a:t>2</a:t>
            </a:r>
            <a:r>
              <a:rPr lang="ru-RU" sz="6000" dirty="0" smtClean="0"/>
              <a:t> + </a:t>
            </a:r>
            <a:r>
              <a:rPr lang="en-US" sz="6000" dirty="0" smtClean="0"/>
              <a:t>H</a:t>
            </a:r>
            <a:r>
              <a:rPr lang="en-US" dirty="0" smtClean="0"/>
              <a:t>2</a:t>
            </a:r>
            <a:r>
              <a:rPr lang="en-US" sz="6000" dirty="0" smtClean="0">
                <a:sym typeface="Symbol" pitchFamily="18" charset="2"/>
              </a:rPr>
              <a:t> 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vopros-krasnii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852936"/>
            <a:ext cx="704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Ответ: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Fe </a:t>
            </a:r>
            <a:r>
              <a:rPr lang="ru-RU" dirty="0" smtClean="0"/>
              <a:t> +</a:t>
            </a:r>
            <a:r>
              <a:rPr lang="en-US" dirty="0" smtClean="0"/>
              <a:t> </a:t>
            </a:r>
            <a:r>
              <a:rPr lang="ru-RU" dirty="0" smtClean="0"/>
              <a:t>2</a:t>
            </a:r>
            <a:r>
              <a:rPr lang="en-US" dirty="0" err="1" smtClean="0"/>
              <a:t>HCl</a:t>
            </a:r>
            <a:r>
              <a:rPr lang="ru-RU" dirty="0" smtClean="0"/>
              <a:t> </a:t>
            </a:r>
            <a:r>
              <a:rPr lang="ru-RU" dirty="0" smtClean="0">
                <a:sym typeface="Symbol" pitchFamily="18" charset="2"/>
              </a:rPr>
              <a:t></a:t>
            </a:r>
            <a:r>
              <a:rPr lang="ru-RU" dirty="0" smtClean="0"/>
              <a:t> </a:t>
            </a:r>
            <a:r>
              <a:rPr lang="en-US" dirty="0" err="1" smtClean="0"/>
              <a:t>FeCl</a:t>
            </a:r>
            <a:r>
              <a:rPr lang="ru-RU" sz="3200" dirty="0" smtClean="0"/>
              <a:t>2</a:t>
            </a:r>
            <a:r>
              <a:rPr lang="ru-RU" dirty="0" smtClean="0"/>
              <a:t> + </a:t>
            </a:r>
            <a:r>
              <a:rPr lang="en-US" dirty="0" smtClean="0"/>
              <a:t>H</a:t>
            </a:r>
            <a:r>
              <a:rPr lang="en-US" sz="3200" dirty="0" smtClean="0"/>
              <a:t>2</a:t>
            </a:r>
            <a:r>
              <a:rPr lang="en-US" dirty="0" smtClean="0">
                <a:sym typeface="Symbol" pitchFamily="18" charset="2"/>
              </a:rPr>
              <a:t> 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124744"/>
            <a:ext cx="8064896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Восстановите запись 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/>
              <a:t>Fe</a:t>
            </a:r>
            <a:r>
              <a:rPr lang="ru-RU" dirty="0" smtClean="0"/>
              <a:t> + </a:t>
            </a:r>
            <a:r>
              <a:rPr lang="ru-RU" dirty="0" err="1" smtClean="0"/>
              <a:t>Cu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ru-RU" dirty="0" smtClean="0"/>
              <a:t> = </a:t>
            </a:r>
            <a:r>
              <a:rPr lang="ru-RU" dirty="0" err="1" smtClean="0"/>
              <a:t>Fe</a:t>
            </a:r>
            <a:r>
              <a:rPr lang="en-US" dirty="0" smtClean="0"/>
              <a:t>SO</a:t>
            </a:r>
            <a:r>
              <a:rPr lang="en-US" sz="3200" dirty="0" smtClean="0"/>
              <a:t>4</a:t>
            </a:r>
            <a:r>
              <a:rPr lang="ru-RU" dirty="0" smtClean="0"/>
              <a:t> + 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vopros-zelenii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276872"/>
            <a:ext cx="704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692696"/>
            <a:ext cx="69850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Восстановите запись: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Fe + CuCl</a:t>
            </a:r>
            <a:r>
              <a:rPr lang="en-US" sz="3600" dirty="0" smtClean="0"/>
              <a:t>2</a:t>
            </a:r>
            <a:r>
              <a:rPr lang="en-US" dirty="0" smtClean="0"/>
              <a:t>=FeCl</a:t>
            </a:r>
            <a:r>
              <a:rPr lang="en-US" sz="3600" dirty="0" smtClean="0"/>
              <a:t>2</a:t>
            </a:r>
            <a:r>
              <a:rPr lang="en-US" dirty="0" smtClean="0"/>
              <a:t>+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Ответ: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Fe + CuCl</a:t>
            </a:r>
            <a:r>
              <a:rPr lang="en-US" sz="3600" dirty="0" smtClean="0"/>
              <a:t>2</a:t>
            </a:r>
            <a:r>
              <a:rPr lang="en-US" dirty="0" smtClean="0"/>
              <a:t> = FeCl</a:t>
            </a:r>
            <a:r>
              <a:rPr lang="en-US" sz="3600" dirty="0" smtClean="0"/>
              <a:t>2</a:t>
            </a:r>
            <a:r>
              <a:rPr lang="en-US" dirty="0" smtClean="0"/>
              <a:t> + Cu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556792"/>
            <a:ext cx="6985000" cy="1470025"/>
          </a:xfrm>
        </p:spPr>
        <p:txBody>
          <a:bodyPr/>
          <a:lstStyle/>
          <a:p>
            <a:r>
              <a:rPr lang="ru-RU" sz="53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ошибку:</a:t>
            </a:r>
            <a:br>
              <a:rPr lang="ru-RU" sz="53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Fe</a:t>
            </a:r>
            <a:r>
              <a:rPr lang="ru-RU" dirty="0" smtClean="0"/>
              <a:t> + CuCl</a:t>
            </a:r>
            <a:r>
              <a:rPr lang="ru-RU" baseline="-25000" dirty="0" smtClean="0"/>
              <a:t>2</a:t>
            </a:r>
            <a:r>
              <a:rPr lang="ru-RU" dirty="0" smtClean="0"/>
              <a:t> = </a:t>
            </a:r>
            <a:r>
              <a:rPr lang="ru-RU" dirty="0" err="1" smtClean="0"/>
              <a:t>FeCl</a:t>
            </a:r>
            <a:r>
              <a:rPr lang="en-US" baseline="-25000" dirty="0" smtClean="0"/>
              <a:t>2</a:t>
            </a:r>
            <a:r>
              <a:rPr lang="ru-RU" dirty="0" smtClean="0"/>
              <a:t> + </a:t>
            </a:r>
            <a:r>
              <a:rPr lang="en-US" dirty="0" smtClean="0"/>
              <a:t>H</a:t>
            </a:r>
            <a:r>
              <a:rPr lang="en-US" sz="3600" dirty="0" smtClean="0"/>
              <a:t>2</a:t>
            </a:r>
            <a:r>
              <a:rPr lang="ru-RU" dirty="0" smtClean="0">
                <a:sym typeface="Symbol"/>
              </a:rPr>
              <a:t> 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556792"/>
            <a:ext cx="6985000" cy="1470025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Ответ: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dirty="0" err="1" smtClean="0"/>
              <a:t>Fe</a:t>
            </a:r>
            <a:r>
              <a:rPr lang="ru-RU" dirty="0" smtClean="0"/>
              <a:t> + CuCl</a:t>
            </a:r>
            <a:r>
              <a:rPr lang="ru-RU" baseline="-25000" dirty="0" smtClean="0"/>
              <a:t>2</a:t>
            </a:r>
            <a:r>
              <a:rPr lang="ru-RU" dirty="0" smtClean="0"/>
              <a:t> = </a:t>
            </a:r>
            <a:r>
              <a:rPr lang="ru-RU" dirty="0" err="1" smtClean="0"/>
              <a:t>FeCl</a:t>
            </a:r>
            <a:r>
              <a:rPr lang="en-US" baseline="-25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Cu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__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45024"/>
            <a:ext cx="4495800" cy="332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196752"/>
            <a:ext cx="6985000" cy="1470025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 ошибку:</a:t>
            </a:r>
            <a:b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err="1" smtClean="0"/>
              <a:t>Mg</a:t>
            </a:r>
            <a:r>
              <a:rPr lang="ru-RU" dirty="0" smtClean="0"/>
              <a:t> + 2HCl = </a:t>
            </a:r>
            <a:r>
              <a:rPr lang="ru-RU" dirty="0" err="1" smtClean="0"/>
              <a:t>Mg</a:t>
            </a:r>
            <a:r>
              <a:rPr lang="en-US" dirty="0" err="1" smtClean="0"/>
              <a:t>Cl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</a:t>
            </a:r>
            <a:br>
              <a:rPr lang="en-US" dirty="0" smtClean="0">
                <a:sym typeface="Symbol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beeker_boiling_h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657600"/>
            <a:ext cx="4724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6985000" cy="1470025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Ответ:</a:t>
            </a:r>
            <a:r>
              <a:rPr lang="en-US" i="1" dirty="0" smtClean="0">
                <a:solidFill>
                  <a:srgbClr val="C00000"/>
                </a:solidFill>
              </a:rPr>
              <a:t/>
            </a:r>
            <a:br>
              <a:rPr lang="en-US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dirty="0" err="1" smtClean="0"/>
              <a:t>Mg</a:t>
            </a:r>
            <a:r>
              <a:rPr lang="ru-RU" dirty="0" smtClean="0"/>
              <a:t> + 2HCl = </a:t>
            </a:r>
            <a:r>
              <a:rPr lang="ru-RU" dirty="0" err="1" smtClean="0"/>
              <a:t>Mg</a:t>
            </a:r>
            <a:r>
              <a:rPr lang="en-US" dirty="0" err="1" smtClean="0"/>
              <a:t>Cl</a:t>
            </a:r>
            <a:r>
              <a:rPr lang="ru-RU" baseline="-25000" dirty="0" smtClean="0"/>
              <a:t>2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r>
              <a:rPr lang="ru-RU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</a:t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Найдите ошибку: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Zn</a:t>
            </a:r>
            <a:r>
              <a:rPr lang="ru-RU" dirty="0" smtClean="0"/>
              <a:t> +2</a:t>
            </a:r>
            <a:r>
              <a:rPr lang="en-US" dirty="0" err="1" smtClean="0"/>
              <a:t>HCl</a:t>
            </a:r>
            <a:r>
              <a:rPr lang="ru-RU" dirty="0" smtClean="0"/>
              <a:t> </a:t>
            </a:r>
            <a:r>
              <a:rPr lang="ru-RU" dirty="0" smtClean="0">
                <a:sym typeface="Symbol" pitchFamily="18" charset="2"/>
              </a:rPr>
              <a:t></a:t>
            </a:r>
            <a:r>
              <a:rPr lang="ru-RU" dirty="0" smtClean="0"/>
              <a:t>  </a:t>
            </a:r>
            <a:r>
              <a:rPr lang="en-US" dirty="0" err="1" smtClean="0"/>
              <a:t>AlCl</a:t>
            </a:r>
            <a:r>
              <a:rPr lang="ru-RU" sz="2800" dirty="0" smtClean="0"/>
              <a:t>2</a:t>
            </a:r>
            <a:r>
              <a:rPr lang="ru-RU" dirty="0" smtClean="0"/>
              <a:t> + </a:t>
            </a:r>
            <a:r>
              <a:rPr lang="en-US" dirty="0" smtClean="0"/>
              <a:t>H</a:t>
            </a:r>
            <a:r>
              <a:rPr lang="ru-RU" sz="2800" dirty="0" smtClean="0"/>
              <a:t>2</a:t>
            </a:r>
            <a:r>
              <a:rPr lang="en-US" dirty="0" smtClean="0">
                <a:sym typeface="Symbol" pitchFamily="18" charset="2"/>
              </a:rPr>
              <a:t></a:t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5" name="Picture 2" descr="C:\Users\Олег\Desktop\81856305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975" y="3717032"/>
            <a:ext cx="413702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76672"/>
            <a:ext cx="7056784" cy="8413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B050"/>
                </a:solidFill>
                <a:latin typeface="Bookman Old Style" pitchFamily="18" charset="0"/>
              </a:rPr>
              <a:t>Критерии оценивания: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 indent="1255713" algn="l"/>
            <a:r>
              <a:rPr lang="ru-RU" dirty="0" smtClean="0">
                <a:solidFill>
                  <a:srgbClr val="C00000"/>
                </a:solidFill>
              </a:rPr>
              <a:t>4-6 баллов оценка «3» </a:t>
            </a:r>
          </a:p>
          <a:p>
            <a:pPr indent="1255713" algn="l"/>
            <a:r>
              <a:rPr lang="ru-RU" dirty="0" smtClean="0">
                <a:solidFill>
                  <a:srgbClr val="C00000"/>
                </a:solidFill>
              </a:rPr>
              <a:t>7-9 баллов оценка «4»</a:t>
            </a:r>
          </a:p>
          <a:p>
            <a:pPr indent="1255713" algn="l"/>
            <a:r>
              <a:rPr lang="ru-RU" dirty="0" smtClean="0">
                <a:solidFill>
                  <a:srgbClr val="C00000"/>
                </a:solidFill>
              </a:rPr>
              <a:t>10-12 баллов оценка «5»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84784"/>
            <a:ext cx="5742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Ответ:</a:t>
            </a:r>
            <a:r>
              <a:rPr lang="en-US" sz="3600" i="1" dirty="0" smtClean="0">
                <a:solidFill>
                  <a:srgbClr val="C00000"/>
                </a:solidFill>
              </a:rPr>
              <a:t/>
            </a:r>
            <a:br>
              <a:rPr lang="en-US" sz="3600" i="1" dirty="0" smtClean="0">
                <a:solidFill>
                  <a:srgbClr val="C00000"/>
                </a:solidFill>
              </a:rPr>
            </a:br>
            <a:r>
              <a:rPr lang="en-US" sz="3600" i="1" dirty="0" smtClean="0">
                <a:solidFill>
                  <a:srgbClr val="C00000"/>
                </a:solidFill>
              </a:rPr>
              <a:t/>
            </a:r>
            <a:br>
              <a:rPr lang="en-US" sz="3600" i="1" dirty="0" smtClean="0">
                <a:solidFill>
                  <a:srgbClr val="C00000"/>
                </a:solidFill>
              </a:rPr>
            </a:b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Zn+ 2HCl = ZnCl2 +H2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6" y="2071678"/>
          <a:ext cx="6367519" cy="1975178"/>
        </p:xfrm>
        <a:graphic>
          <a:graphicData uri="http://schemas.openxmlformats.org/drawingml/2006/table">
            <a:tbl>
              <a:tblPr/>
              <a:tblGrid>
                <a:gridCol w="6367519"/>
              </a:tblGrid>
              <a:tr h="1975178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е) </a:t>
                      </a:r>
                      <a:r>
                        <a:rPr lang="de-DE" sz="2000" b="1" kern="150" dirty="0" err="1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MgO</a:t>
                      </a: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 + CO2 → MgCO3</a:t>
                      </a:r>
                      <a:r>
                        <a:rPr lang="de-DE" sz="12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/>
                      </a:r>
                      <a:br>
                        <a:rPr lang="de-DE" sz="12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</a:b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ж) Fe2O3 + Al → Al2O3 + </a:t>
                      </a:r>
                      <a:r>
                        <a:rPr lang="de-DE" sz="2000" b="1" kern="150" dirty="0" err="1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Fe</a:t>
                      </a: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/>
                      </a:r>
                      <a:b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</a:b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з) H3PO4 + KOH → K3PO4 +3H2O</a:t>
                      </a:r>
                      <a:b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</a:b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и) KClO3 → </a:t>
                      </a:r>
                      <a:r>
                        <a:rPr lang="de-DE" sz="2000" b="1" kern="150" dirty="0" err="1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KCl</a:t>
                      </a: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 + 3O2 </a:t>
                      </a:r>
                      <a:b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</a:br>
                      <a:r>
                        <a:rPr lang="de-DE" sz="2000" b="1" kern="150" dirty="0" smtClean="0">
                          <a:solidFill>
                            <a:schemeClr val="accent2"/>
                          </a:solidFill>
                          <a:latin typeface="Times New Roman"/>
                          <a:ea typeface="Andale Sans UI"/>
                          <a:cs typeface="Tahoma"/>
                        </a:rPr>
                        <a:t>к) Mg + Н2SO4 → MgSO4 + H2</a:t>
                      </a:r>
                      <a:endParaRPr lang="ru-RU" sz="2000" b="1" kern="150" dirty="0">
                        <a:solidFill>
                          <a:schemeClr val="accent2"/>
                        </a:solidFill>
                        <a:latin typeface="Times New Roman"/>
                        <a:ea typeface="Andale Sans UI"/>
                        <a:cs typeface="Tahoma"/>
                      </a:endParaRP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83026"/>
            <a:ext cx="792958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4</a:t>
            </a:r>
            <a:r>
              <a:rPr kumimoji="0" lang="de-DE" altLang="ja-JP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Определи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и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подпиши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какие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по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составу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вещества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(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простые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или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сложные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)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участвуют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в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реакциях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замещения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altLang="ja-JP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а)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HgO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→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Hg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+ O2</a:t>
            </a:r>
            <a:b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б) PbCl2 +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Zn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→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Pb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+ ZnCl2 </a:t>
            </a:r>
            <a:b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в) Na2CO3 +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HCl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→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NaCl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+ CO2 + H2O </a:t>
            </a:r>
            <a:b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г)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Cu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(NO3)2 →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CuO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+ NO2 + O2 </a:t>
            </a:r>
            <a:b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д) SO3 + H2O → H2SO4</a:t>
            </a:r>
            <a:endParaRPr kumimoji="0" lang="de-DE" altLang="ja-JP" sz="2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75009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Напишите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возможных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реакций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серной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кислотой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металлами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б)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Сu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в)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г)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Напишите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возможных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реакций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сульфатом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(II) и </a:t>
            </a:r>
            <a:r>
              <a:rPr lang="de-DE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металлами</a:t>
            </a:r>
            <a:r>
              <a:rPr lang="de-DE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Аg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б) </a:t>
            </a:r>
            <a:r>
              <a:rPr lang="de-DE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de-DE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в) Mg.</a:t>
            </a:r>
            <a:endParaRPr lang="ru-RU" sz="3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06669"/>
            <a:ext cx="8030531" cy="17851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0" i="1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Задание</a:t>
            </a:r>
            <a:r>
              <a:rPr kumimoji="0" lang="de-DE" altLang="ja-JP" sz="2000" b="0" i="1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1</a:t>
            </a: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Найди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соответствие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между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реакцией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и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ее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типом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ru-RU" altLang="ja-JP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1.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4Al+ 3O2 → 2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Аl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2 O3 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                                   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А.Реакция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c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единения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2. 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MgO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+ C→  Mg+ CO 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                                     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Б.Реакция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разложения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3.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4 Р+ 5O2 → 2 Р2О5 В. 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                                    В.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Реакция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замещения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4.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2Аl+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Cr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2O→ 3 Al 2O3+ 2Cr</a:t>
            </a: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5. </a:t>
            </a:r>
            <a:r>
              <a:rPr kumimoji="0" lang="ru-RU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2 AgNO3 </a:t>
            </a:r>
            <a:r>
              <a:rPr kumimoji="0" lang="de-DE" altLang="ja-JP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Ag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+ 2NO2 </a:t>
            </a:r>
            <a:r>
              <a:rPr kumimoji="0" lang="de-DE" altLang="ja-JP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+ </a:t>
            </a:r>
            <a:r>
              <a:rPr kumimoji="0" lang="de-DE" altLang="ja-JP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O2</a:t>
            </a:r>
            <a:endParaRPr kumimoji="0" lang="de-DE" altLang="ja-JP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71877"/>
            <a:ext cx="650084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 err="1" smtClean="0">
                <a:solidFill>
                  <a:schemeClr val="accent2"/>
                </a:solidFill>
              </a:rPr>
              <a:t>Задание</a:t>
            </a:r>
            <a:r>
              <a:rPr lang="de-DE" i="1" dirty="0" smtClean="0">
                <a:solidFill>
                  <a:schemeClr val="accent2"/>
                </a:solidFill>
              </a:rPr>
              <a:t> 2</a:t>
            </a:r>
            <a:r>
              <a:rPr lang="ru-RU" sz="2000" i="1" dirty="0" smtClean="0">
                <a:solidFill>
                  <a:schemeClr val="accent2"/>
                </a:solidFill>
              </a:rPr>
              <a:t>. </a:t>
            </a:r>
            <a:r>
              <a:rPr lang="de-DE" sz="2000" b="1" dirty="0" err="1" smtClean="0">
                <a:solidFill>
                  <a:schemeClr val="accent2"/>
                </a:solidFill>
              </a:rPr>
              <a:t>Допишите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осуществимые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реакции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замещения</a:t>
            </a:r>
            <a:r>
              <a:rPr lang="de-DE" sz="2000" b="1" dirty="0" smtClean="0">
                <a:solidFill>
                  <a:schemeClr val="accent2"/>
                </a:solidFill>
              </a:rPr>
              <a:t>. </a:t>
            </a:r>
            <a:r>
              <a:rPr lang="de-DE" sz="2000" b="1" dirty="0" err="1" smtClean="0">
                <a:solidFill>
                  <a:schemeClr val="accent2"/>
                </a:solidFill>
              </a:rPr>
              <a:t>Расставь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коэффициенты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там</a:t>
            </a:r>
            <a:r>
              <a:rPr lang="de-DE" sz="2000" b="1" dirty="0" smtClean="0">
                <a:solidFill>
                  <a:schemeClr val="accent2"/>
                </a:solidFill>
              </a:rPr>
              <a:t>, </a:t>
            </a:r>
            <a:r>
              <a:rPr lang="de-DE" sz="2000" b="1" dirty="0" err="1" smtClean="0">
                <a:solidFill>
                  <a:schemeClr val="accent2"/>
                </a:solidFill>
              </a:rPr>
              <a:t>где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необходимо</a:t>
            </a:r>
            <a:r>
              <a:rPr lang="de-DE" sz="2000" b="1" dirty="0" smtClean="0">
                <a:solidFill>
                  <a:schemeClr val="accent2"/>
                </a:solidFill>
              </a:rPr>
              <a:t>. </a:t>
            </a:r>
            <a:r>
              <a:rPr lang="de-DE" sz="2000" b="1" dirty="0" err="1" smtClean="0">
                <a:solidFill>
                  <a:schemeClr val="accent2"/>
                </a:solidFill>
              </a:rPr>
              <a:t>Используй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электрохимический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ряд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напряжения</a:t>
            </a:r>
            <a:r>
              <a:rPr lang="de-DE" sz="2000" b="1" dirty="0" smtClean="0">
                <a:solidFill>
                  <a:schemeClr val="accent2"/>
                </a:solidFill>
              </a:rPr>
              <a:t> </a:t>
            </a:r>
            <a:r>
              <a:rPr lang="de-DE" sz="2000" b="1" dirty="0" err="1" smtClean="0">
                <a:solidFill>
                  <a:schemeClr val="accent2"/>
                </a:solidFill>
              </a:rPr>
              <a:t>металлов</a:t>
            </a:r>
            <a:r>
              <a:rPr lang="de-DE" sz="2000" b="1" dirty="0" smtClean="0">
                <a:solidFill>
                  <a:schemeClr val="accent2"/>
                </a:solidFill>
              </a:rPr>
              <a:t>.</a:t>
            </a:r>
            <a:endParaRPr lang="ru-RU" sz="2000" dirty="0" smtClean="0">
              <a:solidFill>
                <a:schemeClr val="accent2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1. </a:t>
            </a:r>
            <a:r>
              <a:rPr lang="de-DE" dirty="0" err="1" smtClean="0">
                <a:solidFill>
                  <a:srgbClr val="C00000"/>
                </a:solidFill>
              </a:rPr>
              <a:t>Fe</a:t>
            </a:r>
            <a:r>
              <a:rPr lang="de-DE" dirty="0" smtClean="0">
                <a:solidFill>
                  <a:srgbClr val="C00000"/>
                </a:solidFill>
              </a:rPr>
              <a:t>+ </a:t>
            </a:r>
            <a:r>
              <a:rPr lang="de-DE" dirty="0" err="1" smtClean="0">
                <a:solidFill>
                  <a:srgbClr val="C00000"/>
                </a:solidFill>
              </a:rPr>
              <a:t>Pb</a:t>
            </a:r>
            <a:r>
              <a:rPr lang="de-DE" dirty="0" smtClean="0">
                <a:solidFill>
                  <a:srgbClr val="C00000"/>
                </a:solidFill>
              </a:rPr>
              <a:t>( NO3)2→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2. </a:t>
            </a:r>
            <a:r>
              <a:rPr lang="de-DE" dirty="0" err="1" smtClean="0">
                <a:solidFill>
                  <a:srgbClr val="C00000"/>
                </a:solidFill>
              </a:rPr>
              <a:t>Cu</a:t>
            </a:r>
            <a:r>
              <a:rPr lang="de-DE" dirty="0" smtClean="0">
                <a:solidFill>
                  <a:srgbClr val="C00000"/>
                </a:solidFill>
              </a:rPr>
              <a:t> + </a:t>
            </a:r>
            <a:r>
              <a:rPr lang="de-DE" dirty="0" err="1" smtClean="0">
                <a:solidFill>
                  <a:srgbClr val="C00000"/>
                </a:solidFill>
              </a:rPr>
              <a:t>Fe</a:t>
            </a:r>
            <a:r>
              <a:rPr lang="de-DE" dirty="0" smtClean="0">
                <a:solidFill>
                  <a:srgbClr val="C00000"/>
                </a:solidFill>
              </a:rPr>
              <a:t> ( NO3)2→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3. </a:t>
            </a:r>
            <a:r>
              <a:rPr lang="de-DE" dirty="0" err="1" smtClean="0">
                <a:solidFill>
                  <a:srgbClr val="C00000"/>
                </a:solidFill>
              </a:rPr>
              <a:t>Cu</a:t>
            </a:r>
            <a:r>
              <a:rPr lang="de-DE" dirty="0" smtClean="0">
                <a:solidFill>
                  <a:srgbClr val="C00000"/>
                </a:solidFill>
              </a:rPr>
              <a:t> Cl2+ Al→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4.Fe +ZnSO4→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de-DE" dirty="0" smtClean="0">
                <a:solidFill>
                  <a:srgbClr val="C00000"/>
                </a:solidFill>
              </a:rPr>
              <a:t>5.Mg+ </a:t>
            </a:r>
            <a:r>
              <a:rPr lang="de-DE" dirty="0" err="1" smtClean="0">
                <a:solidFill>
                  <a:srgbClr val="C00000"/>
                </a:solidFill>
              </a:rPr>
              <a:t>HCl</a:t>
            </a:r>
            <a:r>
              <a:rPr lang="de-DE" dirty="0" smtClean="0">
                <a:solidFill>
                  <a:srgbClr val="C00000"/>
                </a:solidFill>
              </a:rPr>
              <a:t>→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2672" y="1805693"/>
            <a:ext cx="8030531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750" y="404664"/>
            <a:ext cx="681792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Критерии оценки </a:t>
            </a:r>
            <a:r>
              <a:rPr lang="ru-RU" sz="2000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dirty="0" smtClean="0"/>
              <a:t> </a:t>
            </a:r>
            <a:r>
              <a:rPr lang="ru-RU" sz="2400" dirty="0">
                <a:solidFill>
                  <a:srgbClr val="7030A0"/>
                </a:solidFill>
              </a:rPr>
              <a:t>Задание №1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70C0"/>
                </a:solidFill>
              </a:rPr>
              <a:t>За каждое правильно выбранное соответствие 1 балл </a:t>
            </a:r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dirty="0" smtClean="0">
                <a:solidFill>
                  <a:srgbClr val="0070C0"/>
                </a:solidFill>
              </a:rPr>
              <a:t>Максимально </a:t>
            </a:r>
            <a:r>
              <a:rPr lang="ru-RU" sz="2400" dirty="0">
                <a:solidFill>
                  <a:srgbClr val="0070C0"/>
                </a:solidFill>
              </a:rPr>
              <a:t>-5 баллов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Задание </a:t>
            </a:r>
            <a:r>
              <a:rPr lang="ru-RU" sz="2400" dirty="0" smtClean="0">
                <a:solidFill>
                  <a:srgbClr val="7030A0"/>
                </a:solidFill>
              </a:rPr>
              <a:t>2</a:t>
            </a:r>
            <a:r>
              <a:rPr lang="ru-RU" sz="2400" dirty="0" smtClean="0">
                <a:solidFill>
                  <a:srgbClr val="0070C0"/>
                </a:solidFill>
              </a:rPr>
              <a:t>. </a:t>
            </a:r>
            <a:r>
              <a:rPr lang="ru-RU" sz="2400" dirty="0">
                <a:solidFill>
                  <a:srgbClr val="0070C0"/>
                </a:solidFill>
              </a:rPr>
              <a:t>За правильно выбранные осуществимые реакции- 1 балл, а если еще и правильно написано уравнение и расставлены коэффициенты – еще плюс 1 балл. </a:t>
            </a:r>
            <a:r>
              <a:rPr lang="ru-RU" sz="2400" dirty="0">
                <a:solidFill>
                  <a:srgbClr val="7030A0"/>
                </a:solidFill>
              </a:rPr>
              <a:t>Максимально – 6 баллов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7030A0"/>
                </a:solidFill>
              </a:rPr>
              <a:t>Итого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70C0"/>
                </a:solidFill>
              </a:rPr>
              <a:t>11-10 баллов- отлично, 9-8 баллов –хорошо, 7-5 баллов- удовлетворительно, менее- 5 баллов- неудовлетворительно</a:t>
            </a:r>
          </a:p>
          <a:p>
            <a:r>
              <a:rPr lang="ru-RU" sz="2400" b="1" dirty="0">
                <a:latin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</a:rPr>
            </a:br>
            <a:endParaRPr lang="ru-RU" sz="2400" b="1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9845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060575"/>
            <a:ext cx="6985000" cy="1470025"/>
          </a:xfrm>
        </p:spPr>
        <p:txBody>
          <a:bodyPr/>
          <a:lstStyle/>
          <a:p>
            <a:r>
              <a:rPr lang="en-US" dirty="0" smtClean="0">
                <a:sym typeface="Symbol" pitchFamily="18" charset="2"/>
              </a:rPr>
              <a:t/>
            </a:r>
            <a:br>
              <a:rPr lang="en-US" dirty="0" smtClean="0">
                <a:sym typeface="Symbol" pitchFamily="18" charset="2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214313"/>
            <a:ext cx="8496300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600" y="404664"/>
            <a:ext cx="69850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Book Antiqua" pitchFamily="18" charset="0"/>
              </a:rPr>
              <a:t>Какой возникает вопрос?</a:t>
            </a:r>
            <a:endParaRPr lang="ru-RU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2492896"/>
            <a:ext cx="6119813" cy="841375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Bookman Old Style" pitchFamily="18" charset="0"/>
              </a:rPr>
              <a:t>Как называется новый тип реакций?</a:t>
            </a:r>
          </a:p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340768"/>
            <a:ext cx="7920558" cy="1470025"/>
          </a:xfrm>
        </p:spPr>
        <p:txBody>
          <a:bodyPr/>
          <a:lstStyle/>
          <a:p>
            <a:r>
              <a:rPr lang="ru-RU" sz="5400" b="1" dirty="0" smtClean="0">
                <a:solidFill>
                  <a:srgbClr val="7030A0"/>
                </a:solidFill>
                <a:latin typeface="Bookman Old Style" pitchFamily="18" charset="0"/>
              </a:rPr>
              <a:t>Реакции </a:t>
            </a:r>
            <a:br>
              <a:rPr lang="ru-RU" sz="54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Bookman Old Style" pitchFamily="18" charset="0"/>
              </a:rPr>
              <a:t>замещения</a:t>
            </a:r>
            <a:r>
              <a:rPr lang="ru-RU" b="1" dirty="0" smtClean="0">
                <a:solidFill>
                  <a:srgbClr val="008000"/>
                </a:solidFill>
              </a:rPr>
              <a:t/>
            </a:r>
            <a:br>
              <a:rPr lang="ru-RU" b="1" dirty="0" smtClean="0">
                <a:solidFill>
                  <a:srgbClr val="008000"/>
                </a:solidFill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402353"/>
            <a:ext cx="84016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Цели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и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задачи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урока</a:t>
            </a:r>
            <a:r>
              <a:rPr kumimoji="0" lang="de-DE" altLang="ja-JP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:</a:t>
            </a:r>
            <a:endParaRPr kumimoji="0" lang="ru-RU" altLang="ja-JP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Дать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понятие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о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су</a:t>
            </a:r>
            <a:r>
              <a:rPr kumimoji="0" lang="ru-RU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щ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ности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реакции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замещения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Продолжить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формирование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умения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записывать</a:t>
            </a:r>
            <a:endParaRPr kumimoji="0" lang="de-DE" altLang="ja-JP" sz="2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уравнения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химических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реакций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000" dirty="0" smtClean="0">
                <a:solidFill>
                  <a:schemeClr val="accent2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Н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ачать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формировать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умение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предсказывать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продукты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реакций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замещения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Дать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первоначальное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понятие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электрохимическом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ряде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20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напряжений</a:t>
            </a:r>
            <a:r>
              <a:rPr kumimoji="0" lang="de-DE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de-DE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332656"/>
            <a:ext cx="69850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Реакции замещения</a:t>
            </a:r>
            <a:b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</a:b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412776"/>
            <a:ext cx="7632848" cy="84137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такие реакции, в результате которых </a:t>
            </a:r>
            <a:r>
              <a:rPr lang="ru-RU" b="1" i="1" dirty="0" smtClean="0">
                <a:solidFill>
                  <a:srgbClr val="0070C0"/>
                </a:solidFill>
              </a:rPr>
              <a:t>атомы простого вещества </a:t>
            </a:r>
            <a:r>
              <a:rPr lang="ru-RU" sz="4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замещают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атомы одного из элементов </a:t>
            </a:r>
            <a:r>
              <a:rPr lang="ru-RU" b="1" i="1" dirty="0" smtClean="0">
                <a:solidFill>
                  <a:srgbClr val="008000"/>
                </a:solidFill>
              </a:rPr>
              <a:t>в</a:t>
            </a: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008000"/>
                </a:solidFill>
              </a:rPr>
              <a:t>сложном веществе.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Tx/>
              <a:buAutoNum type="arabicPlain" startAt="2"/>
              <a:defRPr/>
            </a:pPr>
            <a:r>
              <a:rPr lang="ru-RU" sz="4000" b="1" i="1" dirty="0" smtClean="0">
                <a:solidFill>
                  <a:srgbClr val="C00000"/>
                </a:solidFill>
              </a:rPr>
              <a:t>       2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    </a:t>
            </a:r>
            <a:r>
              <a:rPr lang="ru-RU" sz="4400" b="1" i="1" dirty="0" smtClean="0">
                <a:solidFill>
                  <a:srgbClr val="C00000"/>
                </a:solidFill>
              </a:rPr>
              <a:t>(</a:t>
            </a:r>
            <a:r>
              <a:rPr lang="ru-RU" sz="4400" b="1" i="1" dirty="0" smtClean="0">
                <a:solidFill>
                  <a:srgbClr val="00B050"/>
                </a:solidFill>
              </a:rPr>
              <a:t>АВ</a:t>
            </a:r>
            <a:r>
              <a:rPr lang="ru-RU" sz="4400" b="1" i="1" dirty="0" smtClean="0">
                <a:solidFill>
                  <a:srgbClr val="C00000"/>
                </a:solidFill>
              </a:rPr>
              <a:t> + </a:t>
            </a:r>
            <a:r>
              <a:rPr lang="ru-RU" sz="4400" b="1" i="1" dirty="0" smtClean="0">
                <a:solidFill>
                  <a:srgbClr val="0070C0"/>
                </a:solidFill>
              </a:rPr>
              <a:t>С</a:t>
            </a:r>
            <a:r>
              <a:rPr lang="ru-RU" sz="4400" b="1" i="1" dirty="0" smtClean="0">
                <a:solidFill>
                  <a:srgbClr val="C00000"/>
                </a:solidFill>
              </a:rPr>
              <a:t> = </a:t>
            </a:r>
            <a:r>
              <a:rPr lang="ru-RU" sz="4400" b="1" i="1" dirty="0" smtClean="0">
                <a:solidFill>
                  <a:srgbClr val="00B050"/>
                </a:solidFill>
              </a:rPr>
              <a:t>А</a:t>
            </a:r>
            <a:r>
              <a:rPr lang="ru-RU" sz="4400" b="1" i="1" dirty="0" smtClean="0">
                <a:solidFill>
                  <a:srgbClr val="0070C0"/>
                </a:solidFill>
              </a:rPr>
              <a:t>С</a:t>
            </a:r>
            <a:r>
              <a:rPr lang="ru-RU" sz="4400" b="1" i="1" dirty="0" smtClean="0">
                <a:solidFill>
                  <a:srgbClr val="C00000"/>
                </a:solidFill>
              </a:rPr>
              <a:t> + </a:t>
            </a:r>
            <a:r>
              <a:rPr lang="ru-RU" sz="4400" b="1" i="1" dirty="0" smtClean="0">
                <a:solidFill>
                  <a:srgbClr val="00B050"/>
                </a:solidFill>
              </a:rPr>
              <a:t>В</a:t>
            </a:r>
            <a:r>
              <a:rPr lang="ru-RU" sz="4400" b="1" i="1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995936" y="4365104"/>
            <a:ext cx="8640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928670"/>
            <a:ext cx="8640390" cy="5357850"/>
          </a:xfrm>
        </p:spPr>
        <p:txBody>
          <a:bodyPr/>
          <a:lstStyle/>
          <a:p>
            <a:r>
              <a:rPr lang="de-DE" sz="2800" b="1" dirty="0" err="1" smtClean="0">
                <a:solidFill>
                  <a:srgbClr val="C00000"/>
                </a:solidFill>
              </a:rPr>
              <a:t>Запиши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уравнения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реакций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замещения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по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их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 err="1" smtClean="0">
                <a:solidFill>
                  <a:srgbClr val="C00000"/>
                </a:solidFill>
              </a:rPr>
              <a:t>описанию</a:t>
            </a:r>
            <a:r>
              <a:rPr lang="de-DE" sz="2800" b="1" dirty="0" smtClean="0">
                <a:solidFill>
                  <a:srgbClr val="C00000"/>
                </a:solidFill>
              </a:rPr>
              <a:t>: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de-DE" sz="2800" dirty="0" smtClean="0">
                <a:solidFill>
                  <a:srgbClr val="7030A0"/>
                </a:solidFill>
              </a:rPr>
              <a:t>1.Способ </a:t>
            </a:r>
            <a:r>
              <a:rPr lang="de-DE" sz="2800" dirty="0" err="1" smtClean="0">
                <a:solidFill>
                  <a:srgbClr val="7030A0"/>
                </a:solidFill>
              </a:rPr>
              <a:t>получения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водорода</a:t>
            </a:r>
            <a:r>
              <a:rPr lang="de-DE" sz="2800" dirty="0" smtClean="0">
                <a:solidFill>
                  <a:srgbClr val="7030A0"/>
                </a:solidFill>
              </a:rPr>
              <a:t>, </a:t>
            </a:r>
            <a:r>
              <a:rPr lang="de-DE" sz="2800" dirty="0" err="1" smtClean="0">
                <a:solidFill>
                  <a:srgbClr val="7030A0"/>
                </a:solidFill>
              </a:rPr>
              <a:t>открытый</a:t>
            </a:r>
            <a:r>
              <a:rPr lang="de-DE" sz="2800" dirty="0" smtClean="0">
                <a:solidFill>
                  <a:srgbClr val="7030A0"/>
                </a:solidFill>
              </a:rPr>
              <a:t> в </a:t>
            </a:r>
            <a:r>
              <a:rPr lang="de-DE" sz="2800" dirty="0" err="1" smtClean="0">
                <a:solidFill>
                  <a:srgbClr val="7030A0"/>
                </a:solidFill>
              </a:rPr>
              <a:t>давние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времена</a:t>
            </a:r>
            <a:r>
              <a:rPr lang="de-DE" sz="2800" dirty="0" smtClean="0">
                <a:solidFill>
                  <a:srgbClr val="7030A0"/>
                </a:solidFill>
              </a:rPr>
              <a:t>, </a:t>
            </a:r>
            <a:r>
              <a:rPr lang="de-DE" sz="2800" dirty="0" err="1" smtClean="0">
                <a:solidFill>
                  <a:srgbClr val="7030A0"/>
                </a:solidFill>
              </a:rPr>
              <a:t>используется</a:t>
            </a:r>
            <a:r>
              <a:rPr lang="de-DE" sz="2800" dirty="0" smtClean="0">
                <a:solidFill>
                  <a:srgbClr val="7030A0"/>
                </a:solidFill>
              </a:rPr>
              <a:t> в </a:t>
            </a:r>
            <a:r>
              <a:rPr lang="de-DE" sz="2800" dirty="0" err="1" smtClean="0">
                <a:solidFill>
                  <a:srgbClr val="7030A0"/>
                </a:solidFill>
              </a:rPr>
              <a:t>лабораториях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до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сих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пор</a:t>
            </a:r>
            <a:r>
              <a:rPr lang="de-DE" sz="2800" dirty="0" smtClean="0">
                <a:solidFill>
                  <a:srgbClr val="7030A0"/>
                </a:solidFill>
              </a:rPr>
              <a:t>. </a:t>
            </a:r>
            <a:r>
              <a:rPr lang="de-DE" sz="2800" dirty="0" err="1" smtClean="0">
                <a:solidFill>
                  <a:srgbClr val="7030A0"/>
                </a:solidFill>
              </a:rPr>
              <a:t>Для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этого</a:t>
            </a:r>
            <a:r>
              <a:rPr lang="de-DE" sz="2800" dirty="0" smtClean="0">
                <a:solidFill>
                  <a:srgbClr val="7030A0"/>
                </a:solidFill>
              </a:rPr>
              <a:t> в </a:t>
            </a:r>
            <a:r>
              <a:rPr lang="de-DE" sz="2800" dirty="0" err="1" smtClean="0">
                <a:solidFill>
                  <a:srgbClr val="7030A0"/>
                </a:solidFill>
              </a:rPr>
              <a:t>аппарат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Киппа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загружают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палочки</a:t>
            </a:r>
            <a:r>
              <a:rPr lang="de-DE" sz="2800" dirty="0" smtClean="0">
                <a:solidFill>
                  <a:srgbClr val="7030A0"/>
                </a:solidFill>
              </a:rPr>
              <a:t>, </a:t>
            </a:r>
            <a:r>
              <a:rPr lang="de-DE" sz="2800" dirty="0" err="1" smtClean="0">
                <a:solidFill>
                  <a:srgbClr val="7030A0"/>
                </a:solidFill>
              </a:rPr>
              <a:t>отлитые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из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цинка</a:t>
            </a:r>
            <a:r>
              <a:rPr lang="de-DE" sz="2800" dirty="0" smtClean="0">
                <a:solidFill>
                  <a:srgbClr val="7030A0"/>
                </a:solidFill>
              </a:rPr>
              <a:t>, и </a:t>
            </a:r>
            <a:r>
              <a:rPr lang="de-DE" sz="2800" dirty="0" err="1" smtClean="0">
                <a:solidFill>
                  <a:srgbClr val="7030A0"/>
                </a:solidFill>
              </a:rPr>
              <a:t>заливают</a:t>
            </a:r>
            <a:r>
              <a:rPr lang="de-DE" sz="2800" dirty="0" smtClean="0">
                <a:solidFill>
                  <a:srgbClr val="7030A0"/>
                </a:solidFill>
              </a:rPr>
              <a:t> 20% </a:t>
            </a:r>
            <a:r>
              <a:rPr lang="de-DE" sz="2800" dirty="0" err="1" smtClean="0">
                <a:solidFill>
                  <a:srgbClr val="7030A0"/>
                </a:solidFill>
              </a:rPr>
              <a:t>серную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кислоту</a:t>
            </a:r>
            <a:r>
              <a:rPr lang="de-DE" sz="2800" dirty="0" smtClean="0">
                <a:solidFill>
                  <a:srgbClr val="00B050"/>
                </a:solidFill>
              </a:rPr>
              <a:t>.</a:t>
            </a:r>
            <a:endParaRPr lang="ru-RU" sz="2800" dirty="0" smtClean="0">
              <a:solidFill>
                <a:srgbClr val="00B050"/>
              </a:solidFill>
            </a:endParaRPr>
          </a:p>
          <a:p>
            <a:endParaRPr lang="ru-RU" sz="2800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500570"/>
            <a:ext cx="50720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>
                <a:solidFill>
                  <a:srgbClr val="7030A0"/>
                </a:solidFill>
              </a:rPr>
              <a:t>2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Сероводород</a:t>
            </a:r>
            <a:r>
              <a:rPr lang="de-DE" sz="2800" dirty="0" smtClean="0">
                <a:solidFill>
                  <a:srgbClr val="7030A0"/>
                </a:solidFill>
              </a:rPr>
              <a:t>, </a:t>
            </a:r>
            <a:r>
              <a:rPr lang="de-DE" sz="2800" dirty="0" err="1" smtClean="0">
                <a:solidFill>
                  <a:srgbClr val="7030A0"/>
                </a:solidFill>
              </a:rPr>
              <a:t>сгорая</a:t>
            </a:r>
            <a:r>
              <a:rPr lang="de-DE" sz="2800" dirty="0" smtClean="0">
                <a:solidFill>
                  <a:srgbClr val="7030A0"/>
                </a:solidFill>
              </a:rPr>
              <a:t> в </a:t>
            </a:r>
            <a:r>
              <a:rPr lang="de-DE" sz="2800" dirty="0" err="1" smtClean="0">
                <a:solidFill>
                  <a:srgbClr val="7030A0"/>
                </a:solidFill>
              </a:rPr>
              <a:t>недостатке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кислорода</a:t>
            </a:r>
            <a:r>
              <a:rPr lang="de-DE" sz="2800" dirty="0" smtClean="0">
                <a:solidFill>
                  <a:srgbClr val="7030A0"/>
                </a:solidFill>
              </a:rPr>
              <a:t>, </a:t>
            </a:r>
            <a:r>
              <a:rPr lang="de-DE" sz="2800" dirty="0" err="1" smtClean="0">
                <a:solidFill>
                  <a:srgbClr val="7030A0"/>
                </a:solidFill>
              </a:rPr>
              <a:t>образует</a:t>
            </a:r>
            <a:r>
              <a:rPr lang="de-DE" sz="2800" dirty="0" smtClean="0">
                <a:solidFill>
                  <a:srgbClr val="7030A0"/>
                </a:solidFill>
              </a:rPr>
              <a:t> </a:t>
            </a:r>
            <a:r>
              <a:rPr lang="de-DE" sz="2800" dirty="0" err="1" smtClean="0">
                <a:solidFill>
                  <a:srgbClr val="7030A0"/>
                </a:solidFill>
              </a:rPr>
              <a:t>серу</a:t>
            </a:r>
            <a:r>
              <a:rPr lang="de-DE" sz="2800" dirty="0" smtClean="0">
                <a:solidFill>
                  <a:srgbClr val="7030A0"/>
                </a:solidFill>
              </a:rPr>
              <a:t> и </a:t>
            </a:r>
            <a:r>
              <a:rPr lang="de-DE" sz="2800" dirty="0" err="1" smtClean="0">
                <a:solidFill>
                  <a:srgbClr val="7030A0"/>
                </a:solidFill>
              </a:rPr>
              <a:t>воду</a:t>
            </a:r>
            <a:r>
              <a:rPr lang="de-DE" sz="2800" dirty="0" smtClean="0">
                <a:solidFill>
                  <a:srgbClr val="7030A0"/>
                </a:solidFill>
              </a:rPr>
              <a:t>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6228184" cy="836712"/>
          </a:xfrm>
        </p:spPr>
        <p:txBody>
          <a:bodyPr/>
          <a:lstStyle/>
          <a:p>
            <a:r>
              <a:rPr lang="ru-RU" b="1" dirty="0" smtClean="0"/>
              <a:t>Ряд Н.Н. Бекетова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084763"/>
            <a:ext cx="6119813" cy="841375"/>
          </a:xfrm>
        </p:spPr>
        <p:txBody>
          <a:bodyPr/>
          <a:lstStyle/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  <p:pic>
        <p:nvPicPr>
          <p:cNvPr id="6" name="Рисунок 3" descr="Разработки уроков по химии ряд активности металлов - Новинки софта, игр, музыки"/>
          <p:cNvPicPr>
            <a:picLocks noChangeAspect="1" noChangeArrowheads="1"/>
          </p:cNvPicPr>
          <p:nvPr/>
        </p:nvPicPr>
        <p:blipFill>
          <a:blip r:embed="rId3" cstate="print"/>
          <a:srcRect t="31033" r="1178" b="6897"/>
          <a:stretch>
            <a:fillRect/>
          </a:stretch>
        </p:blipFill>
        <p:spPr bwMode="auto">
          <a:xfrm>
            <a:off x="0" y="1474788"/>
            <a:ext cx="9144000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Калейдоскоп курьёзных случаев из жизни Д. И. Менделеева Шлег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9612" y="0"/>
            <a:ext cx="2084388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188640"/>
            <a:ext cx="6985000" cy="720353"/>
          </a:xfrm>
        </p:spPr>
        <p:txBody>
          <a:bodyPr/>
          <a:lstStyle/>
          <a:p>
            <a:r>
              <a:rPr lang="ru-RU" b="1" dirty="0" smtClean="0"/>
              <a:t>Ряд Н.Н. Бекетова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052736"/>
            <a:ext cx="8208912" cy="841375"/>
          </a:xfrm>
        </p:spPr>
        <p:txBody>
          <a:bodyPr/>
          <a:lstStyle/>
          <a:p>
            <a:pPr marL="179388" indent="-179388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реакциях между металлами и солями:</a:t>
            </a:r>
          </a:p>
          <a:p>
            <a:pPr marL="179388" indent="-179388" algn="l">
              <a:buFont typeface="Arial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Каждый металл  вытесняет из солей (в водных растворах) все те металлы,  которые стоят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правее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его в электрохимическом ряду.</a:t>
            </a:r>
          </a:p>
          <a:p>
            <a:pPr marL="179388" indent="-179388" algn="l">
              <a:buFont typeface="Arial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Все соли должны быть растворимы в воде.</a:t>
            </a:r>
          </a:p>
          <a:p>
            <a:pPr>
              <a:buFont typeface="Arial" charset="0"/>
              <a:buChar char="•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Исключение из правил 1 и 2:</a:t>
            </a:r>
          </a:p>
          <a:p>
            <a:r>
              <a:rPr lang="ru-RU" sz="2400" b="1" dirty="0" smtClean="0">
                <a:latin typeface="Calibri" pitchFamily="34" charset="0"/>
              </a:rPr>
              <a:t>Металлы, расположенные до </a:t>
            </a:r>
            <a:r>
              <a:rPr lang="en-US" sz="2400" b="1" u="sng" dirty="0" smtClean="0">
                <a:solidFill>
                  <a:srgbClr val="008000"/>
                </a:solidFill>
                <a:latin typeface="Calibri" pitchFamily="34" charset="0"/>
              </a:rPr>
              <a:t>Mg</a:t>
            </a:r>
            <a:r>
              <a:rPr lang="ru-RU" sz="2400" b="1" u="sng" dirty="0" smtClean="0">
                <a:solidFill>
                  <a:srgbClr val="008000"/>
                </a:solidFill>
                <a:latin typeface="Calibri" pitchFamily="34" charset="0"/>
              </a:rPr>
              <a:t>,</a:t>
            </a:r>
            <a:r>
              <a:rPr lang="ru-RU" sz="2400" b="1" dirty="0" smtClean="0">
                <a:latin typeface="Calibri" pitchFamily="34" charset="0"/>
              </a:rPr>
              <a:t> в водных растворах кислот и солей взаимодействуют с водой и вытесняют из неё водород:</a:t>
            </a:r>
          </a:p>
          <a:p>
            <a:r>
              <a:rPr lang="ru-RU" sz="2400" b="1" dirty="0" smtClean="0">
                <a:latin typeface="Calibri" pitchFamily="34" charset="0"/>
              </a:rPr>
              <a:t>2Na + 2H2O = 2NaOH + H2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Химия квадрат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Химия квадрат</Template>
  <TotalTime>199</TotalTime>
  <Words>789</Words>
  <Application>Microsoft Office PowerPoint</Application>
  <PresentationFormat>Экран (4:3)</PresentationFormat>
  <Paragraphs>143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5" baseType="lpstr">
      <vt:lpstr>Andale Sans UI</vt:lpstr>
      <vt:lpstr>Arial</vt:lpstr>
      <vt:lpstr>Book Antiqua</vt:lpstr>
      <vt:lpstr>Bookman Old Style</vt:lpstr>
      <vt:lpstr>Calibri</vt:lpstr>
      <vt:lpstr>Symbol</vt:lpstr>
      <vt:lpstr>Tahoma</vt:lpstr>
      <vt:lpstr>Times New Roman</vt:lpstr>
      <vt:lpstr>Wingdings</vt:lpstr>
      <vt:lpstr>Химия квадрат</vt:lpstr>
      <vt:lpstr>Проверь себя!</vt:lpstr>
      <vt:lpstr>Презентация PowerPoint</vt:lpstr>
      <vt:lpstr>Презентация PowerPoint</vt:lpstr>
      <vt:lpstr>Какой возникает вопрос?</vt:lpstr>
      <vt:lpstr>Реакции  замещения </vt:lpstr>
      <vt:lpstr>Реакции замещения </vt:lpstr>
      <vt:lpstr>Презентация PowerPoint</vt:lpstr>
      <vt:lpstr>Ряд Н.Н. Бекетова</vt:lpstr>
      <vt:lpstr>Ряд Н.Н. Бекетова</vt:lpstr>
      <vt:lpstr>Какой металл не будет  реагировать с разбавленной соляной кислотой? </vt:lpstr>
      <vt:lpstr>Презентация PowerPoint</vt:lpstr>
      <vt:lpstr>Какой из металлов  не будет вытеснять серебро из раствора нитрата серебра ? </vt:lpstr>
      <vt:lpstr>Презентация PowerPoint</vt:lpstr>
      <vt:lpstr>Восстановите запись 1 </vt:lpstr>
      <vt:lpstr>Презентация PowerPoint</vt:lpstr>
      <vt:lpstr>Восстановите запись 2 </vt:lpstr>
      <vt:lpstr>Ответ:   Mg +2HBr   MgBr2  + H2 </vt:lpstr>
      <vt:lpstr>Восстановите запись 3   Zn  +       ZnSO4  + H2  </vt:lpstr>
      <vt:lpstr>Ответ: Zn  + H2SO4   ZnSO4  + H2  </vt:lpstr>
      <vt:lpstr>Восстановите запись 4    + HCl  FeCl2 + H2  </vt:lpstr>
      <vt:lpstr>Ответ:  Fe  + 2HCl  FeCl2 + H2  </vt:lpstr>
      <vt:lpstr>Восстановите запись :  Fe + CuSO4 = FeSO4 + </vt:lpstr>
      <vt:lpstr>Восстановите запись:  Fe + CuCl2=FeCl2+</vt:lpstr>
      <vt:lpstr>Ответ:  Fe + CuCl2 = FeCl2 + Cu </vt:lpstr>
      <vt:lpstr>Найдите ошибку:   Fe + CuCl2 = FeCl2 + H2 </vt:lpstr>
      <vt:lpstr>Ответ:  Fe + CuCl2 = FeCl2 + Cu </vt:lpstr>
      <vt:lpstr>Найдите  ошибку:  Mg + 2HCl = MgCl + H2  </vt:lpstr>
      <vt:lpstr>Ответ:  Mg + 2HCl = MgCl2 + H2  </vt:lpstr>
      <vt:lpstr>Найдите ошибку:  Zn +2HCl   AlCl2 + H2 </vt:lpstr>
      <vt:lpstr> </vt:lpstr>
      <vt:lpstr> </vt:lpstr>
      <vt:lpstr> </vt:lpstr>
      <vt:lpstr> </vt:lpstr>
      <vt:lpstr> </vt:lpstr>
      <vt:lpstr> </vt:lpstr>
    </vt:vector>
  </TitlesOfParts>
  <Company>МБОУ Дорогобужская СОШ № 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Людмила</cp:lastModifiedBy>
  <cp:revision>32</cp:revision>
  <dcterms:created xsi:type="dcterms:W3CDTF">2017-02-15T08:48:55Z</dcterms:created>
  <dcterms:modified xsi:type="dcterms:W3CDTF">2017-02-16T13:15:59Z</dcterms:modified>
</cp:coreProperties>
</file>